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83" r:id="rId3"/>
    <p:sldId id="284" r:id="rId4"/>
    <p:sldId id="291" r:id="rId5"/>
    <p:sldId id="304" r:id="rId6"/>
    <p:sldId id="301" r:id="rId7"/>
    <p:sldId id="282" r:id="rId8"/>
    <p:sldId id="290" r:id="rId9"/>
    <p:sldId id="302" r:id="rId10"/>
    <p:sldId id="303" r:id="rId11"/>
    <p:sldId id="297" r:id="rId12"/>
    <p:sldId id="263" r:id="rId13"/>
    <p:sldId id="258" r:id="rId14"/>
    <p:sldId id="285" r:id="rId15"/>
    <p:sldId id="25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710" autoAdjust="0"/>
  </p:normalViewPr>
  <p:slideViewPr>
    <p:cSldViewPr snapToGrid="0">
      <p:cViewPr varScale="1">
        <p:scale>
          <a:sx n="78" d="100"/>
          <a:sy n="78" d="100"/>
        </p:scale>
        <p:origin x="86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A2AF5FFE-13F6-4005-A8DC-3D74F47F0B7A}" type="datetime1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584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F9C94-370D-45C4-AF7B-564A3871EB16}" type="datetime1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5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ED6EC-9C13-4B1E-8D74-A2C9DC60E119}" type="datetime1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66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CAABD92D-3B6A-410D-B980-87CAE7B9FC00}" type="datetime1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9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BA88-B581-4562-AE1C-CC6B3CA69375}" type="datetime1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146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F09F7D06-66B6-41C5-8FA5-CD7ACC96B639}" type="datetime1">
              <a:rPr lang="en-US" smtClean="0"/>
              <a:t>4/6/2022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19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B537DD61-F9CE-47F3-ABBD-C06D73839A42}" type="datetime1">
              <a:rPr lang="en-US" smtClean="0"/>
              <a:t>4/6/2022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19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8AAAE-F7AA-4E6B-A3B7-8B46F12BE03E}" type="datetime1">
              <a:rPr lang="en-US" smtClean="0"/>
              <a:t>4/6/2022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49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05152-D11D-4885-9E25-3CF068820E92}" type="datetime1">
              <a:rPr lang="en-US" smtClean="0"/>
              <a:t>4/6/2022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38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8531568-F3BF-464B-B798-39310419FEFD}" type="datetime1">
              <a:rPr lang="en-US" smtClean="0"/>
              <a:t>4/6/2022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21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725183BF-A09E-4816-914C-73D9D107D447}" type="datetime1">
              <a:rPr lang="en-US" smtClean="0"/>
              <a:t>4/6/2022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00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BA613-CA70-4972-9090-F077F3F0903C}" type="datetime1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2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leap.com/fostering-open-collaborative-innovation-for-micro-and-small-technology-based-firms-in-brazil/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3.0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8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3" descr="Abstract background of blue mesh and nodes">
            <a:extLst>
              <a:ext uri="{FF2B5EF4-FFF2-40B4-BE49-F238E27FC236}">
                <a16:creationId xmlns:a16="http://schemas.microsoft.com/office/drawing/2014/main" id="{D2907167-5F64-4FD5-B695-3C76990B6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00" r="-2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The Drive By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5618020" cy="16315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Software Manager: Dirk Thieme</a:t>
            </a:r>
          </a:p>
          <a:p>
            <a:r>
              <a:rPr lang="en-US" sz="2000" dirty="0"/>
              <a:t>Hardware Manager: Erik Manis</a:t>
            </a:r>
          </a:p>
          <a:p>
            <a:r>
              <a:rPr lang="en-US" sz="2000" dirty="0"/>
              <a:t>Project Controller: Mohammed Ansari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38E5D-08FF-412F-9FF2-7E90B6009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405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0" name="Rectangle 109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/>
              <a:t>Software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700" dirty="0"/>
              <a:t>Frequency Counter - Output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F8453D3-E128-4893-87EF-7AEFE525E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1714500"/>
            <a:ext cx="6656832" cy="332841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544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3" name="Rectangle 112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5" name="Rectangle 114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/>
              <a:t>Software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700" dirty="0"/>
              <a:t>Frequency Tied with Other Modules</a:t>
            </a:r>
          </a:p>
        </p:txBody>
      </p:sp>
      <p:pic>
        <p:nvPicPr>
          <p:cNvPr id="7" name="IMG_2113">
            <a:hlinkClick r:id="" action="ppaction://media"/>
            <a:extLst>
              <a:ext uri="{FF2B5EF4-FFF2-40B4-BE49-F238E27FC236}">
                <a16:creationId xmlns:a16="http://schemas.microsoft.com/office/drawing/2014/main" id="{3F766140-E8F4-4F47-B228-A3AE922248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633619"/>
            <a:ext cx="4114800" cy="549554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37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1" name="Rectangle 120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CCEBED-B962-46A7-8645-B0BFB7E32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Gantt Chart</a:t>
            </a: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135CC3-4ADB-4575-B0AB-DEF9696FE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696" y="1179166"/>
            <a:ext cx="10407078" cy="5056831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D7FE994-D9CB-4011-A134-B01F3973B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F50AAC4-8D4C-4073-82E6-0D89964BB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05DA66-7E7C-4E1A-BFE0-1786B370C8D8}"/>
              </a:ext>
            </a:extLst>
          </p:cNvPr>
          <p:cNvSpPr/>
          <p:nvPr/>
        </p:nvSpPr>
        <p:spPr>
          <a:xfrm>
            <a:off x="6322142" y="2107088"/>
            <a:ext cx="235974" cy="40862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28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A9C011-62E6-44EE-836D-F14EA8703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Overall Budget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42CC1-FAA0-4D33-B8A9-F2540D45F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355" y="2139484"/>
            <a:ext cx="8505290" cy="409651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9A299-D6BA-4D5F-A893-9DE4D1652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EA96-734D-41BD-A278-066316801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92619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BE9A49-F815-4265-B221-5741E4D7E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Labor Hours and Material costs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CC015F-47D4-4A14-8B54-516FCFF96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363" y="1929448"/>
            <a:ext cx="4352280" cy="43065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7882C0-EAF4-4B1D-BBC0-CC9A08A1B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2" y="2380116"/>
            <a:ext cx="5596128" cy="361524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B35C84-26AD-410E-94A5-530F0C128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7C1490-ACAC-4CE0-80E1-5D3BD8B4D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507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C1B4B951-0114-4B38-924F-4025F20EA9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884" r="11760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E6717-721B-49FB-8D1F-59F2F5373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Questions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02332-FD90-4584-B9DA-7B2991C45D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728004" cy="17118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Software Manager: Dirk Thieme</a:t>
            </a:r>
          </a:p>
          <a:p>
            <a:r>
              <a:rPr lang="en-US" sz="2000" dirty="0"/>
              <a:t>Hardware Manager: Erik Manis</a:t>
            </a:r>
          </a:p>
          <a:p>
            <a:r>
              <a:rPr lang="en-US" sz="2000" dirty="0"/>
              <a:t>Project Controller: Mohammed Ansari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7F8159-B784-471B-A47A-4B8799D711BF}"/>
              </a:ext>
            </a:extLst>
          </p:cNvPr>
          <p:cNvSpPr txBox="1"/>
          <p:nvPr/>
        </p:nvSpPr>
        <p:spPr>
          <a:xfrm>
            <a:off x="9718246" y="6657945"/>
            <a:ext cx="247375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by Unknown author is licensed under 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9C40FF-8CF1-43A4-99A2-821E9EA9A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507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009D7D-8D1A-4C31-9239-0F84FFBDB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en-US" sz="4400"/>
              <a:t>The Project Description &amp; Objectives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B65030-3949-40D2-84BA-CA80E6AC91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6" r="9072"/>
          <a:stretch/>
        </p:blipFill>
        <p:spPr bwMode="auto">
          <a:xfrm>
            <a:off x="20" y="10"/>
            <a:ext cx="450530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0" name="Rectangle 74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E75623C-995B-4FDE-A17E-7365E1A10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216" y="3351276"/>
            <a:ext cx="6272784" cy="28256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 Using a BASYS board, H bridge board and sensors to make a rover move along a metallic path and identify friendlies and hostiles along its path while also shooting the enemies by firing rubber bands at them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F1066-EC65-4F3D-8FE8-0CA7C5AC2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0376" y="6356350"/>
            <a:ext cx="3713265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venir Next LT Pro"/>
                <a:ea typeface="+mn-ea"/>
                <a:cs typeface="+mn-cs"/>
              </a:rPr>
              <a:t>Mohammed Ansari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158B8-F9FF-4D51-A373-14307776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73642" y="6356350"/>
            <a:ext cx="128016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7949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3" name="Freeform: Shape 19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4" name="Freeform: Shape 19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A8A77-3D5C-4128-8B2B-79B94B6CB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Project Opportunity 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DA0E2C-F05D-40DD-B158-987C83D8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400" dirty="0"/>
              <a:t>Search &amp; Rescue: The rover could be modified to help in search and rescue operations by following a certain path in difficult terrains like snow. It will find people who in danger by making them flash a red light or a flare and detecting that. The gun on top could be replaced with a pointer that points towards the direction of the person in need of help.</a:t>
            </a:r>
          </a:p>
          <a:p>
            <a:endParaRPr lang="en-US" sz="1400" dirty="0"/>
          </a:p>
          <a:p>
            <a:endParaRPr lang="en-US" sz="1400" dirty="0"/>
          </a:p>
          <a:p>
            <a:pPr lvl="7"/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pic>
        <p:nvPicPr>
          <p:cNvPr id="1026" name="Picture 2" descr="Snow mobile, Icelandic search and rescue Stock Photo - Alamy">
            <a:extLst>
              <a:ext uri="{FF2B5EF4-FFF2-40B4-BE49-F238E27FC236}">
                <a16:creationId xmlns:a16="http://schemas.microsoft.com/office/drawing/2014/main" id="{F859704C-DD75-40A3-9F90-AA46CDD6C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9" r="-2" b="23331"/>
          <a:stretch/>
        </p:blipFill>
        <p:spPr bwMode="auto">
          <a:xfrm>
            <a:off x="4901184" y="1885862"/>
            <a:ext cx="6922008" cy="318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B6F35E-3464-40B1-9ADD-8CC3CEE8D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01184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2F2C5-A1C5-4698-8F8C-30ACEF1CF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5688" y="6356350"/>
            <a:ext cx="2121408" cy="365125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3112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Rectangle 31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2" name="Rectangle 321">
            <a:extLst>
              <a:ext uri="{FF2B5EF4-FFF2-40B4-BE49-F238E27FC236}">
                <a16:creationId xmlns:a16="http://schemas.microsoft.com/office/drawing/2014/main" id="{8C886788-700E-4D20-9F80-E0E96837A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3" name="Freeform: Shape 322">
            <a:extLst>
              <a:ext uri="{FF2B5EF4-FFF2-40B4-BE49-F238E27FC236}">
                <a16:creationId xmlns:a16="http://schemas.microsoft.com/office/drawing/2014/main" id="{1850674C-4E08-4C62-A3E2-6337FE4F7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4" name="Freeform: Shape 323">
            <a:extLst>
              <a:ext uri="{FF2B5EF4-FFF2-40B4-BE49-F238E27FC236}">
                <a16:creationId xmlns:a16="http://schemas.microsoft.com/office/drawing/2014/main" id="{BCE4FF05-2B0C-4C97-A9B4-E163085A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5E1F6-91CB-4F04-B047-611DCEB6E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1124712"/>
            <a:ext cx="402336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Project Sketch</a:t>
            </a:r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AA4B8C1D-2CF5-4754-BE27-6B42B0026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88" y="4873752"/>
            <a:ext cx="3931920" cy="120700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3D Models for </a:t>
            </a:r>
            <a:r>
              <a:rPr lang="en-US" sz="2400"/>
              <a:t>the rover</a:t>
            </a: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529C2A7A-A6B6-4A56-B11C-8E967D88A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21A36715-9AFB-4676-A037-D231AE9B1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6903" y="809012"/>
            <a:ext cx="5989326" cy="257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6" name="Rectangle 325">
            <a:extLst>
              <a:ext uri="{FF2B5EF4-FFF2-40B4-BE49-F238E27FC236}">
                <a16:creationId xmlns:a16="http://schemas.microsoft.com/office/drawing/2014/main" id="{FDBD7205-E536-4134-8768-AC3E1A3C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D53A550-C6A2-4034-9924-313CFF682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9354" y="3996845"/>
            <a:ext cx="2871216" cy="200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7F73DD8-EFD7-4CA6-9A19-4DD20E321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65013" y="3996845"/>
            <a:ext cx="2871216" cy="200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866967-9B9D-423C-A30D-6F101D409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46902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24355-B279-4961-8994-9BD952F74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14962" y="6356350"/>
            <a:ext cx="18212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91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DDF884-DE6E-40FD-B87E-72677C883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         Hardware		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C95AC-A9B7-429D-B7C9-8CC8D0AC8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chemeClr val="bg1"/>
                </a:solidFill>
              </a:rPr>
              <a:t>Rubber band gun</a:t>
            </a:r>
          </a:p>
        </p:txBody>
      </p:sp>
      <p:pic>
        <p:nvPicPr>
          <p:cNvPr id="6" name="IMG_4222">
            <a:hlinkClick r:id="" action="ppaction://media"/>
            <a:extLst>
              <a:ext uri="{FF2B5EF4-FFF2-40B4-BE49-F238E27FC236}">
                <a16:creationId xmlns:a16="http://schemas.microsoft.com/office/drawing/2014/main" id="{F1BA21C5-7B23-4F67-BA3D-644BE74AA3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31492" y="2139484"/>
            <a:ext cx="2304287" cy="4096512"/>
          </a:xfrm>
          <a:prstGeom prst="rect">
            <a:avLst/>
          </a:prstGeom>
        </p:spPr>
      </p:pic>
      <p:pic>
        <p:nvPicPr>
          <p:cNvPr id="7" name="IMG_4224" descr="A person holding a piece of paper&#10;&#10;Description automatically generated with low confidence">
            <a:hlinkClick r:id="" action="ppaction://media"/>
            <a:extLst>
              <a:ext uri="{FF2B5EF4-FFF2-40B4-BE49-F238E27FC236}">
                <a16:creationId xmlns:a16="http://schemas.microsoft.com/office/drawing/2014/main" id="{76AD0CA6-9633-4793-9D93-D56CB1B6816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56222" y="2139484"/>
            <a:ext cx="2304287" cy="409651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870AF6-B216-4779-BD90-B28E73F12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BA28DB-94E0-4C96-AE6C-C05350E68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44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63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26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7" name="Freeform: Shape 28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02373C-7616-45E3-B665-DBBF6E873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Hardware		</a:t>
            </a:r>
          </a:p>
        </p:txBody>
      </p:sp>
      <p:sp>
        <p:nvSpPr>
          <p:cNvPr id="38" name="Rectangle 3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E9F705-4336-43AD-9A60-67F359981C33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3D Model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Decided to mount with double sided tape.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Might need to make some improvements</a:t>
            </a:r>
          </a:p>
          <a:p>
            <a:pPr lvl="1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Traces maybe too thin?</a:t>
            </a:r>
          </a:p>
          <a:p>
            <a:pPr lvl="1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OR gate might be too small to solder confidently</a:t>
            </a:r>
          </a:p>
        </p:txBody>
      </p:sp>
      <p:pic>
        <p:nvPicPr>
          <p:cNvPr id="10" name="Content Placeholder 9" descr="Graphical user interface&#10;&#10;Description automatically generated">
            <a:extLst>
              <a:ext uri="{FF2B5EF4-FFF2-40B4-BE49-F238E27FC236}">
                <a16:creationId xmlns:a16="http://schemas.microsoft.com/office/drawing/2014/main" id="{889E5D87-04A8-4BC7-9AB6-F06EFA1072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967" y="1692569"/>
            <a:ext cx="6921940" cy="358210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C613F4-6279-4916-B275-52EB83A75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98967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504D4-42F2-449D-BB68-59D4A4FD0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2640" y="6356350"/>
            <a:ext cx="21244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632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6" name="Rectangle 76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07" name="Rectangle 78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630BE-B2CD-4315-B187-0E55B8DE4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Software</a:t>
            </a:r>
          </a:p>
        </p:txBody>
      </p:sp>
      <p:sp>
        <p:nvSpPr>
          <p:cNvPr id="4108" name="Rectangle 80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09" name="Rectangle 82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4CFCBD-CD19-46CD-B946-2650AB567074}"/>
              </a:ext>
            </a:extLst>
          </p:cNvPr>
          <p:cNvSpPr txBox="1"/>
          <p:nvPr/>
        </p:nvSpPr>
        <p:spPr>
          <a:xfrm>
            <a:off x="841248" y="2252870"/>
            <a:ext cx="3412219" cy="3560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Flow Chart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C161010-1D35-442C-8E08-4A5A6BD6F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664" y="630936"/>
            <a:ext cx="5784783" cy="549554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BAFFD-EC79-41CB-BF61-6F44AE15D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6B3EC-23F6-42E4-8F67-EF353FC2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 smtClean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9570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/>
              <a:t>Software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700" dirty="0"/>
              <a:t>Frequency Counter - Initialization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97D0D01-3EA4-44F0-A420-618B30A47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702" y="630936"/>
            <a:ext cx="3750708" cy="549554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337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0" name="Rectangle 109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/>
              <a:t>Software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700" dirty="0"/>
              <a:t>Frequency Counter - Logic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0802ED2-6450-44AF-8B08-A26B5D859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440" y="630936"/>
            <a:ext cx="3723231" cy="549554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839299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RegularSeedRightStep">
      <a:dk1>
        <a:srgbClr val="000000"/>
      </a:dk1>
      <a:lt1>
        <a:srgbClr val="FFFFFF"/>
      </a:lt1>
      <a:dk2>
        <a:srgbClr val="1C2031"/>
      </a:dk2>
      <a:lt2>
        <a:srgbClr val="F3F0F0"/>
      </a:lt2>
      <a:accent1>
        <a:srgbClr val="3AB3AC"/>
      </a:accent1>
      <a:accent2>
        <a:srgbClr val="3189BB"/>
      </a:accent2>
      <a:accent3>
        <a:srgbClr val="4362CD"/>
      </a:accent3>
      <a:accent4>
        <a:srgbClr val="5238BD"/>
      </a:accent4>
      <a:accent5>
        <a:srgbClr val="9743CD"/>
      </a:accent5>
      <a:accent6>
        <a:srgbClr val="BB31B7"/>
      </a:accent6>
      <a:hlink>
        <a:srgbClr val="BF3F46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843</TotalTime>
  <Words>284</Words>
  <Application>Microsoft Office PowerPoint</Application>
  <PresentationFormat>Widescreen</PresentationFormat>
  <Paragraphs>73</Paragraphs>
  <Slides>15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Avenir Next LT Pro</vt:lpstr>
      <vt:lpstr>Calibri</vt:lpstr>
      <vt:lpstr>AccentBoxVTI</vt:lpstr>
      <vt:lpstr>The Drive By Project</vt:lpstr>
      <vt:lpstr>The Project Description &amp; Objectives</vt:lpstr>
      <vt:lpstr>Project Opportunity </vt:lpstr>
      <vt:lpstr>Project Sketch</vt:lpstr>
      <vt:lpstr>         Hardware  </vt:lpstr>
      <vt:lpstr>Hardware  </vt:lpstr>
      <vt:lpstr>Software</vt:lpstr>
      <vt:lpstr>Software</vt:lpstr>
      <vt:lpstr>Software</vt:lpstr>
      <vt:lpstr>Software</vt:lpstr>
      <vt:lpstr>Software</vt:lpstr>
      <vt:lpstr>Gantt Chart</vt:lpstr>
      <vt:lpstr>Overall Budget</vt:lpstr>
      <vt:lpstr>Labor Hours and Material costs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3</dc:title>
  <dc:creator>Manis, Erik</dc:creator>
  <cp:lastModifiedBy>Mohammed Ansari</cp:lastModifiedBy>
  <cp:revision>49</cp:revision>
  <dcterms:created xsi:type="dcterms:W3CDTF">2022-02-02T17:20:00Z</dcterms:created>
  <dcterms:modified xsi:type="dcterms:W3CDTF">2022-04-06T18:31:05Z</dcterms:modified>
</cp:coreProperties>
</file>